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46.svg" ContentType="image/sv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jpeg" ContentType="image/jpeg"/>
  <Override PartName="/ppt/media/image23.png" ContentType="image/png"/>
  <Override PartName="/ppt/media/image14.jpeg" ContentType="image/jpeg"/>
  <Override PartName="/ppt/media/image1.jpeg" ContentType="image/jpeg"/>
  <Override PartName="/ppt/media/image47.png" ContentType="image/png"/>
  <Override PartName="/ppt/media/image2.jpeg" ContentType="image/jpeg"/>
  <Override PartName="/ppt/media/image20.png" ContentType="image/png"/>
  <Override PartName="/ppt/media/image44.svg" ContentType="image/svg"/>
  <Override PartName="/ppt/media/image32.png" ContentType="image/png"/>
  <Override PartName="/ppt/media/image34.png" ContentType="image/png"/>
  <Override PartName="/ppt/media/image12.jpeg" ContentType="image/jpeg"/>
  <Override PartName="/ppt/media/image9.jpeg" ContentType="image/jpeg"/>
  <Override PartName="/ppt/media/image35.png" ContentType="image/png"/>
  <Override PartName="/ppt/media/image5.jpeg" ContentType="image/jpeg"/>
  <Override PartName="/ppt/media/image36.png" ContentType="image/png"/>
  <Override PartName="/ppt/media/image37.png" ContentType="image/png"/>
  <Override PartName="/ppt/media/image39.png" ContentType="image/png"/>
  <Override PartName="/ppt/media/image41.png" ContentType="image/png"/>
  <Override PartName="/ppt/media/image31.png" ContentType="image/png"/>
  <Override PartName="/ppt/media/image43.png" ContentType="image/png"/>
  <Override PartName="/ppt/media/image33.png" ContentType="image/png"/>
  <Override PartName="/ppt/media/image45.png" ContentType="image/png"/>
  <Override PartName="/ppt/media/image13.jpeg" ContentType="image/jpeg"/>
  <Override PartName="/ppt/media/image38.png" ContentType="image/png"/>
  <Override PartName="/ppt/media/image8.jpeg" ContentType="image/jpeg"/>
  <Override PartName="/ppt/media/image11.jpeg" ContentType="image/jpeg"/>
  <Override PartName="/ppt/media/image28.png" ContentType="image/png"/>
  <Override PartName="/ppt/media/image7.jpeg" ContentType="image/jpeg"/>
  <Override PartName="/ppt/media/image6.jpeg" ContentType="image/jpeg"/>
  <Override PartName="/ppt/media/image18.png" ContentType="image/png"/>
  <Override PartName="/ppt/media/image10.jpeg" ContentType="image/jpeg"/>
  <Override PartName="/ppt/media/image42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0.png" ContentType="image/png"/>
  <Override PartName="/ppt/media/image3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19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slide" Target="slides/slide29.xml"/><Relationship Id="rId55" Type="http://schemas.openxmlformats.org/officeDocument/2006/relationships/slide" Target="slides/slide30.xml"/><Relationship Id="rId56" Type="http://schemas.openxmlformats.org/officeDocument/2006/relationships/slide" Target="slides/slide31.xml"/><Relationship Id="rId57" Type="http://schemas.openxmlformats.org/officeDocument/2006/relationships/slide" Target="slides/slide32.xml"/><Relationship Id="rId58" Type="http://schemas.openxmlformats.org/officeDocument/2006/relationships/slide" Target="slides/slide33.xml"/><Relationship Id="rId5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EE13CB2-9DDB-4A15-BDBA-408609E1C99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3360" cy="231300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040" cy="26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81920" cy="34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738776-2CFE-413C-8C03-5B961D77FD0F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isk.skbkontur.ru/index.php/s/LmPn9emYF7MeNf9" TargetMode="External"/><Relationship Id="rId2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svg"/><Relationship Id="rId3" Type="http://schemas.openxmlformats.org/officeDocument/2006/relationships/image" Target="../media/image45.png"/><Relationship Id="rId4" Type="http://schemas.openxmlformats.org/officeDocument/2006/relationships/image" Target="../media/image46.svg"/><Relationship Id="rId5" Type="http://schemas.openxmlformats.org/officeDocument/2006/relationships/slideLayout" Target="../slideLayouts/slideLayout2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svg"/><Relationship Id="rId3" Type="http://schemas.openxmlformats.org/officeDocument/2006/relationships/image" Target="../media/image45.png"/><Relationship Id="rId4" Type="http://schemas.openxmlformats.org/officeDocument/2006/relationships/image" Target="../media/image46.svg"/><Relationship Id="rId5" Type="http://schemas.openxmlformats.org/officeDocument/2006/relationships/slideLayout" Target="../slideLayouts/slideLayout1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19.png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19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используем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47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Шрифт для заголовков – </a:t>
            </a:r>
            <a:r>
              <a:rPr b="0" lang="ru-RU" sz="2000" spc="-1" strike="noStrike" u="sng">
                <a:solidFill>
                  <a:schemeClr val="accent3"/>
                </a:solidFill>
                <a:uFillTx/>
                <a:latin typeface="Lab Grotesque K"/>
                <a:ea typeface="Arial"/>
                <a:hlinkClick r:id="rId1"/>
              </a:rPr>
              <a:t>скачать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Не в заголовках используем –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Lab Grotesque K Regular (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Основной текст)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Основные цвета –  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Дополнительные цвета темы можем использовать для графиков и сценариев, где нужно показать сравнение с 2-мя и более цветами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Прямоугольник 3"/>
          <p:cNvSpPr/>
          <p:nvPr/>
        </p:nvSpPr>
        <p:spPr>
          <a:xfrm>
            <a:off x="3179520" y="2277000"/>
            <a:ext cx="1163160" cy="35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ff007f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Прямоугольник 4"/>
          <p:cNvSpPr/>
          <p:nvPr/>
        </p:nvSpPr>
        <p:spPr>
          <a:xfrm>
            <a:off x="4572000" y="2286000"/>
            <a:ext cx="1142280" cy="3585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9700ff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200400" y="362160"/>
            <a:ext cx="6038640" cy="603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7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18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addmm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12000" y="1708200"/>
            <a:ext cx="10515600" cy="397476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 txBox="1"/>
          <p:nvPr/>
        </p:nvSpPr>
        <p:spPr>
          <a:xfrm>
            <a:off x="54216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https://pytorch.org/docs/2.4/generated/torch.addmm.html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14160" y="2057760"/>
            <a:ext cx="10942200" cy="322812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 txBox="1"/>
          <p:nvPr/>
        </p:nvSpPr>
        <p:spPr>
          <a:xfrm>
            <a:off x="54180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https://charchithowitzer.medium.com/matrix-multiplication-why-is-it-a-big-deal-cc8ef7490008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  <p:sp>
        <p:nvSpPr>
          <p:cNvPr id="84" name="PlaceHolder 21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Как умножать матрицы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613800" y="5553360"/>
            <a:ext cx="6324120" cy="61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9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0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convolution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612000" y="1708560"/>
            <a:ext cx="10517760" cy="397548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 txBox="1"/>
          <p:nvPr/>
        </p:nvSpPr>
        <p:spPr>
          <a:xfrm>
            <a:off x="54252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https://pytorch.org/docs/2.4/generated/torch.nn.Conv1d.html#torch.nn.Conv1d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429000" y="360"/>
            <a:ext cx="5163840" cy="68572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rcRect l="46653" t="0" r="0" b="0"/>
          <a:stretch/>
        </p:blipFill>
        <p:spPr>
          <a:xfrm rot="85200">
            <a:off x="2213640" y="4059720"/>
            <a:ext cx="1206360" cy="72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rcRect l="0" t="0" r="2417" b="4839"/>
          <a:stretch/>
        </p:blipFill>
        <p:spPr>
          <a:xfrm>
            <a:off x="1371600" y="1371600"/>
            <a:ext cx="9228960" cy="44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6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Внутри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0" t="9662" r="0" b="0"/>
          <a:stretch/>
        </p:blipFill>
        <p:spPr>
          <a:xfrm>
            <a:off x="623880" y="1442880"/>
            <a:ext cx="7845120" cy="472932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 txBox="1"/>
          <p:nvPr/>
        </p:nvSpPr>
        <p:spPr>
          <a:xfrm>
            <a:off x="54180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https://developer.nvidia.com/blog/cuda-refresher-cuda-programming-model/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22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streaming multiprocessor?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114372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https://docs.nvidia.com/cuda/cuda-c-programming-guide/index.html#architecture-7-x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623880" y="1143000"/>
            <a:ext cx="10496160" cy="389520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rcRect l="0" t="39577" r="0" b="0"/>
          <a:stretch/>
        </p:blipFill>
        <p:spPr>
          <a:xfrm>
            <a:off x="623880" y="5234400"/>
            <a:ext cx="8486280" cy="91440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623880" y="2286000"/>
            <a:ext cx="3948120" cy="27522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39640" y="1143000"/>
            <a:ext cx="11118960" cy="502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23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905400" y="1600200"/>
            <a:ext cx="9838800" cy="400968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 txBox="1"/>
          <p:nvPr/>
        </p:nvSpPr>
        <p:spPr>
          <a:xfrm>
            <a:off x="114408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https://docs.nvidia.com/deeplearning/performance/dl-performance-fully-connected/index.html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000" y="692640"/>
            <a:ext cx="7991280" cy="2560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0" y="4905720"/>
            <a:ext cx="4462560" cy="501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0" y="5487480"/>
            <a:ext cx="4462560" cy="7588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24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847800" y="2170800"/>
            <a:ext cx="10125000" cy="285840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 txBox="1"/>
          <p:nvPr/>
        </p:nvSpPr>
        <p:spPr>
          <a:xfrm>
            <a:off x="114444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https://x.com/karpathy/status/1621578354024677377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25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Но если смочь, то...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621600" y="1371600"/>
            <a:ext cx="5029200" cy="511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574160" y="2743200"/>
            <a:ext cx="5483880" cy="411444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28600" y="448560"/>
            <a:ext cx="6348960" cy="29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14800" y="1828800"/>
            <a:ext cx="7323840" cy="549504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74800" y="457200"/>
            <a:ext cx="43826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А что если даже GPU не хватает?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10943640" cy="44395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1078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/>
          </p:nvPr>
        </p:nvSpPr>
        <p:spPr>
          <a:xfrm>
            <a:off x="623520" y="1845000"/>
            <a:ext cx="5831280" cy="4534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9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8840" cy="685656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280" cy="1222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5831280" cy="4606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2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8840" cy="685656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280" cy="1150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2244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2352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343080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343188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622836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/>
          </p:nvPr>
        </p:nvSpPr>
        <p:spPr>
          <a:xfrm>
            <a:off x="622944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/>
          </p:nvPr>
        </p:nvSpPr>
        <p:spPr>
          <a:xfrm>
            <a:off x="901512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8"/>
          <p:cNvSpPr>
            <a:spLocks noGrp="1"/>
          </p:cNvSpPr>
          <p:nvPr>
            <p:ph/>
          </p:nvPr>
        </p:nvSpPr>
        <p:spPr>
          <a:xfrm>
            <a:off x="901620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392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86000" y="1600200"/>
            <a:ext cx="10943640" cy="47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Для чего в точности нам нужны GPU, и не лучше ли Контуру купить чугунный мост вместо GPU-серверов?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Что именно нужно проделать с производной, чтобы нейросеть обучалась.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Где и зачем в МЛ встречаются классические алгоритмы.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/>
          </p:nvPr>
        </p:nvSpPr>
        <p:spPr>
          <a:xfrm>
            <a:off x="622440" y="362484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622440" y="4676040"/>
            <a:ext cx="2883600" cy="15591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379760" y="4669200"/>
            <a:ext cx="2882880" cy="156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8001000" y="4669200"/>
            <a:ext cx="2882880" cy="156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/>
          </p:nvPr>
        </p:nvSpPr>
        <p:spPr>
          <a:xfrm>
            <a:off x="4379760" y="36288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/>
          </p:nvPr>
        </p:nvSpPr>
        <p:spPr>
          <a:xfrm>
            <a:off x="8012160" y="36288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392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8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1383840" y="2113560"/>
            <a:ext cx="4566960" cy="139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972480" y="2113560"/>
            <a:ext cx="456264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383840" y="3897000"/>
            <a:ext cx="456696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972480" y="3897000"/>
            <a:ext cx="456264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623520" y="211356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/>
          </p:nvPr>
        </p:nvSpPr>
        <p:spPr>
          <a:xfrm>
            <a:off x="623520" y="38970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7"/>
          <p:cNvSpPr>
            <a:spLocks noGrp="1"/>
          </p:cNvSpPr>
          <p:nvPr>
            <p:ph/>
          </p:nvPr>
        </p:nvSpPr>
        <p:spPr>
          <a:xfrm>
            <a:off x="6225840" y="211356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PlaceHolder 8"/>
          <p:cNvSpPr>
            <a:spLocks noGrp="1"/>
          </p:cNvSpPr>
          <p:nvPr>
            <p:ph/>
          </p:nvPr>
        </p:nvSpPr>
        <p:spPr>
          <a:xfrm>
            <a:off x="6225840" y="38970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392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327240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Зачем дата-Сатанисту </a:t>
            </a:r>
            <a:br>
              <a:rPr sz="4400"/>
            </a:b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GPU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1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514960" y="2057760"/>
            <a:ext cx="6857640" cy="457164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 rot="21424800">
            <a:off x="5286600" y="3686760"/>
            <a:ext cx="1179720" cy="116892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2514960" y="1311840"/>
            <a:ext cx="6857640" cy="74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2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rcRect l="46653" t="0" r="0" b="0"/>
          <a:stretch/>
        </p:blipFill>
        <p:spPr>
          <a:xfrm>
            <a:off x="2451240" y="3059280"/>
            <a:ext cx="1206360" cy="72612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7543800" y="2286360"/>
            <a:ext cx="2143080" cy="228564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685800" y="2635200"/>
            <a:ext cx="1707840" cy="15660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4"/>
          <a:stretch/>
        </p:blipFill>
        <p:spPr>
          <a:xfrm>
            <a:off x="3740040" y="2286000"/>
            <a:ext cx="2432160" cy="214236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5"/>
          <a:srcRect l="46653" t="0" r="0" b="0"/>
          <a:stretch/>
        </p:blipFill>
        <p:spPr>
          <a:xfrm>
            <a:off x="6337800" y="3059280"/>
            <a:ext cx="1206000" cy="72612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6"/>
          <a:stretch/>
        </p:blipFill>
        <p:spPr>
          <a:xfrm>
            <a:off x="8640000" y="3886200"/>
            <a:ext cx="3475800" cy="284688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7"/>
          <a:srcRect l="46653" t="0" r="0" b="0"/>
          <a:stretch/>
        </p:blipFill>
        <p:spPr>
          <a:xfrm rot="2313000">
            <a:off x="9503280" y="4078440"/>
            <a:ext cx="1206000" cy="72612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8"/>
          <a:stretch/>
        </p:blipFill>
        <p:spPr>
          <a:xfrm>
            <a:off x="0" y="5820120"/>
            <a:ext cx="5600520" cy="103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4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скальпель и микроскоп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685800" y="2743560"/>
            <a:ext cx="11134440" cy="114264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rcRect l="46653" t="0" r="0" b="0"/>
          <a:stretch/>
        </p:blipFill>
        <p:spPr>
          <a:xfrm rot="5281200">
            <a:off x="9985680" y="1852200"/>
            <a:ext cx="1206360" cy="72612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3"/>
          <a:srcRect l="46653" t="0" r="0" b="0"/>
          <a:stretch/>
        </p:blipFill>
        <p:spPr>
          <a:xfrm rot="5281200">
            <a:off x="4195800" y="2185560"/>
            <a:ext cx="1206360" cy="72612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4"/>
          <a:srcRect l="0" t="0" r="674" b="0"/>
          <a:stretch/>
        </p:blipFill>
        <p:spPr>
          <a:xfrm>
            <a:off x="685800" y="3886200"/>
            <a:ext cx="11201040" cy="211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3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нет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2345040"/>
            <a:ext cx="12191760" cy="284652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rcRect l="46653" t="0" r="0" b="0"/>
          <a:stretch/>
        </p:blipFill>
        <p:spPr>
          <a:xfrm rot="5362800">
            <a:off x="3521160" y="2617200"/>
            <a:ext cx="330480" cy="19872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842400" y="3029760"/>
            <a:ext cx="11313360" cy="50580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5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пр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ои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сх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од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ит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ког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да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Ест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ь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GP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rcRect l="0" t="0" r="0" b="31563"/>
          <a:stretch/>
        </p:blipFill>
        <p:spPr>
          <a:xfrm>
            <a:off x="0" y="1337040"/>
            <a:ext cx="12191760" cy="194760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360" y="3519360"/>
            <a:ext cx="12191760" cy="2148840"/>
          </a:xfrm>
          <a:prstGeom prst="rect">
            <a:avLst/>
          </a:prstGeom>
          <a:ln w="0">
            <a:noFill/>
          </a:ln>
        </p:spPr>
      </p:pic>
      <p:sp>
        <p:nvSpPr>
          <p:cNvPr id="69" name=""/>
          <p:cNvSpPr txBox="1"/>
          <p:nvPr/>
        </p:nvSpPr>
        <p:spPr>
          <a:xfrm>
            <a:off x="2971800" y="5787000"/>
            <a:ext cx="6400800" cy="198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</a:rPr>
              <a:t>2235 / (148.755  + 146.863) ≈ 7.56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</a:rPr>
              <a:t>1195 / 3340*2432 / (52.891 + 51.405) ≈ 8.34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992"/>
              </a:spcAft>
            </a:pPr>
            <a:endParaRPr b="0" lang="en-US" sz="2200" spc="-1" strike="noStrike">
              <a:solidFill>
                <a:srgbClr val="ffffff"/>
              </a:solidFill>
              <a:latin typeface="Lab Grotesque K"/>
            </a:endParaRPr>
          </a:p>
        </p:txBody>
      </p:sp>
      <p:sp>
        <p:nvSpPr>
          <p:cNvPr id="70" name=""/>
          <p:cNvSpPr/>
          <p:nvPr/>
        </p:nvSpPr>
        <p:spPr>
          <a:xfrm>
            <a:off x="842400" y="2021400"/>
            <a:ext cx="11313360" cy="50580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3"/>
          <a:srcRect l="46653" t="0" r="0" b="0"/>
          <a:stretch/>
        </p:blipFill>
        <p:spPr>
          <a:xfrm rot="5362800">
            <a:off x="7012440" y="3808800"/>
            <a:ext cx="330480" cy="19872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4"/>
          <a:srcRect l="46653" t="0" r="0" b="0"/>
          <a:stretch/>
        </p:blipFill>
        <p:spPr>
          <a:xfrm rot="5362800">
            <a:off x="4991040" y="1594800"/>
            <a:ext cx="330480" cy="19872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42760" y="4572000"/>
            <a:ext cx="11313360" cy="27540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843120" y="4140000"/>
            <a:ext cx="11313360" cy="27540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48600" y="1420200"/>
            <a:ext cx="1143000" cy="57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ff007f"/>
                </a:solidFill>
                <a:latin typeface="Lab Grotesque K"/>
              </a:rPr>
              <a:t>CPU</a:t>
            </a:r>
            <a:endParaRPr b="0" lang="en-US" sz="3200" spc="-1" strike="noStrike">
              <a:solidFill>
                <a:srgbClr val="ff007f"/>
              </a:solidFill>
              <a:latin typeface="Lab Grotesque K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48960" y="3616200"/>
            <a:ext cx="1143000" cy="57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ff007f"/>
                </a:solidFill>
                <a:latin typeface="Lab Grotesque K"/>
              </a:rPr>
              <a:t>GPU</a:t>
            </a:r>
            <a:endParaRPr b="0" lang="en-US" sz="3200" spc="-1" strike="noStrike">
              <a:solidFill>
                <a:srgbClr val="ff007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1622</TotalTime>
  <Application>LibreOffice/24.2.5.2$Linux_X86_64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cp:lastPrinted>2024-09-24T10:24:54Z</cp:lastPrinted>
  <dcterms:modified xsi:type="dcterms:W3CDTF">2024-09-24T12:28:32Z</dcterms:modified>
  <cp:revision>304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